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 Medium"/>
      <p:regular r:id="rId23"/>
      <p:bold r:id="rId24"/>
      <p:italic r:id="rId25"/>
      <p:boldItalic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Poppi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6">
          <p15:clr>
            <a:srgbClr val="747775"/>
          </p15:clr>
        </p15:guide>
        <p15:guide id="2" orient="horz" pos="207">
          <p15:clr>
            <a:srgbClr val="747775"/>
          </p15:clr>
        </p15:guide>
        <p15:guide id="3" orient="horz" pos="2932">
          <p15:clr>
            <a:srgbClr val="747775"/>
          </p15:clr>
        </p15:guide>
        <p15:guide id="4" pos="5564">
          <p15:clr>
            <a:srgbClr val="747775"/>
          </p15:clr>
        </p15:guide>
        <p15:guide id="5" pos="4222">
          <p15:clr>
            <a:srgbClr val="747775"/>
          </p15:clr>
        </p15:guide>
        <p15:guide id="6" orient="horz" pos="576">
          <p15:clr>
            <a:srgbClr val="747775"/>
          </p15:clr>
        </p15:guide>
        <p15:guide id="7" pos="1506">
          <p15:clr>
            <a:srgbClr val="747775"/>
          </p15:clr>
        </p15:guide>
        <p15:guide id="8" orient="horz" pos="400">
          <p15:clr>
            <a:srgbClr val="747775"/>
          </p15:clr>
        </p15:guide>
        <p15:guide id="9" orient="horz" pos="1603">
          <p15:clr>
            <a:srgbClr val="747775"/>
          </p15:clr>
        </p15:guide>
        <p15:guide id="10" orient="horz" pos="1419">
          <p15:clr>
            <a:srgbClr val="747775"/>
          </p15:clr>
        </p15:guide>
        <p15:guide id="11" pos="2880">
          <p15:clr>
            <a:srgbClr val="747775"/>
          </p15:clr>
        </p15:guide>
        <p15:guide id="12" orient="horz" pos="698">
          <p15:clr>
            <a:srgbClr val="747775"/>
          </p15:clr>
        </p15:guide>
        <p15:guide id="13" orient="horz" pos="903">
          <p15:clr>
            <a:srgbClr val="747775"/>
          </p15:clr>
        </p15:guide>
        <p15:guide id="14" orient="horz" pos="201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6CBB9DB-4EFA-4BD3-9A0E-A24AAF2CF08D}">
  <a:tblStyle styleId="{C6CBB9DB-4EFA-4BD3-9A0E-A24AAF2CF0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949BF59-3BDD-4C78-B670-3507C19068A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6"/>
        <p:guide pos="207" orient="horz"/>
        <p:guide pos="2932" orient="horz"/>
        <p:guide pos="5564"/>
        <p:guide pos="4222"/>
        <p:guide pos="576" orient="horz"/>
        <p:guide pos="1506"/>
        <p:guide pos="400" orient="horz"/>
        <p:guide pos="1603" orient="horz"/>
        <p:guide pos="1419" orient="horz"/>
        <p:guide pos="2880"/>
        <p:guide pos="698" orient="horz"/>
        <p:guide pos="903" orient="horz"/>
        <p:guide pos="201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oppi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oppinsLight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4.xml"/><Relationship Id="rId33" Type="http://schemas.openxmlformats.org/officeDocument/2006/relationships/font" Target="fonts/PoppinsLight-italic.fntdata"/><Relationship Id="rId10" Type="http://schemas.openxmlformats.org/officeDocument/2006/relationships/slide" Target="slides/slide3.xml"/><Relationship Id="rId32" Type="http://schemas.openxmlformats.org/officeDocument/2006/relationships/font" Target="fonts/PoppinsLight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PoppinsLight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00ff9fc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00ff9fc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00ff9fc2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00ff9fc2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71f7131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671f7131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6740b187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6740b187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740b187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6740b187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6738106cfc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6738106cfc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600ff9fc26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600ff9fc26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955c7662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955c7662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00ff9fc2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00ff9fc2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738106cf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6738106cf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5f93146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65f93146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738106c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738106c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738106cfc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738106cfc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738106cfc_1_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738106cfc_1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00ff9fc2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00ff9fc2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0" y="2865200"/>
            <a:ext cx="8520600" cy="785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_Dark theme 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8706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_Title, body and image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4572000" y="998500"/>
            <a:ext cx="4260300" cy="34164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46863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_Comparison with image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6" name="Google Shape;76;p19"/>
          <p:cNvSpPr/>
          <p:nvPr>
            <p:ph idx="3" type="pic"/>
          </p:nvPr>
        </p:nvSpPr>
        <p:spPr>
          <a:xfrm>
            <a:off x="3234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  <p:sp>
        <p:nvSpPr>
          <p:cNvPr id="77" name="Google Shape;77;p19"/>
          <p:cNvSpPr txBox="1"/>
          <p:nvPr>
            <p:ph idx="4" type="subTitle"/>
          </p:nvPr>
        </p:nvSpPr>
        <p:spPr>
          <a:xfrm>
            <a:off x="46863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8" name="Google Shape;78;p19"/>
          <p:cNvSpPr/>
          <p:nvPr>
            <p:ph idx="5" type="pic"/>
          </p:nvPr>
        </p:nvSpPr>
        <p:spPr>
          <a:xfrm>
            <a:off x="46980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4084200" cy="96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311700" y="14134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_Dark theme Two Columns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311700" y="445025"/>
            <a:ext cx="4084200" cy="5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311700" y="9816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Quote / New chapter">
  <p:cSld name="TITLE_ONLY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_Dark theme Quote / New chapter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">
  <p:cSld name="TITLE_AND_BODY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3" type="body"/>
          </p:nvPr>
        </p:nvSpPr>
        <p:spPr>
          <a:xfrm>
            <a:off x="324195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5" type="body"/>
          </p:nvPr>
        </p:nvSpPr>
        <p:spPr>
          <a:xfrm>
            <a:off x="61722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 1">
  <p:cSld name="TITLE_AND_BODY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25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324195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5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5" type="body"/>
          </p:nvPr>
        </p:nvSpPr>
        <p:spPr>
          <a:xfrm>
            <a:off x="61722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5"/>
          <p:cNvSpPr txBox="1"/>
          <p:nvPr>
            <p:ph idx="6" type="title"/>
          </p:nvPr>
        </p:nvSpPr>
        <p:spPr>
          <a:xfrm>
            <a:off x="169890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7" type="body"/>
          </p:nvPr>
        </p:nvSpPr>
        <p:spPr>
          <a:xfrm>
            <a:off x="169890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5"/>
          <p:cNvSpPr txBox="1"/>
          <p:nvPr>
            <p:ph idx="8" type="title"/>
          </p:nvPr>
        </p:nvSpPr>
        <p:spPr>
          <a:xfrm>
            <a:off x="484215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9" type="body"/>
          </p:nvPr>
        </p:nvSpPr>
        <p:spPr>
          <a:xfrm>
            <a:off x="484215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_Three column with image">
  <p:cSld name="TITLE_AND_BODY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4" name="Google Shape;114;p26"/>
          <p:cNvSpPr/>
          <p:nvPr>
            <p:ph idx="2" type="pic"/>
          </p:nvPr>
        </p:nvSpPr>
        <p:spPr>
          <a:xfrm>
            <a:off x="311700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5" name="Google Shape;115;p26"/>
          <p:cNvSpPr txBox="1"/>
          <p:nvPr>
            <p:ph idx="3" type="title"/>
          </p:nvPr>
        </p:nvSpPr>
        <p:spPr>
          <a:xfrm>
            <a:off x="3234113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3234113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7" name="Google Shape;117;p26"/>
          <p:cNvSpPr/>
          <p:nvPr>
            <p:ph idx="5" type="pic"/>
          </p:nvPr>
        </p:nvSpPr>
        <p:spPr>
          <a:xfrm>
            <a:off x="3234113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8" name="Google Shape;118;p26"/>
          <p:cNvSpPr txBox="1"/>
          <p:nvPr>
            <p:ph idx="6" type="title"/>
          </p:nvPr>
        </p:nvSpPr>
        <p:spPr>
          <a:xfrm>
            <a:off x="6156538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7" type="body"/>
          </p:nvPr>
        </p:nvSpPr>
        <p:spPr>
          <a:xfrm>
            <a:off x="6156538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26"/>
          <p:cNvSpPr/>
          <p:nvPr>
            <p:ph idx="8" type="pic"/>
          </p:nvPr>
        </p:nvSpPr>
        <p:spPr>
          <a:xfrm>
            <a:off x="6156538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roces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3" name="Google Shape;123;p27"/>
          <p:cNvSpPr/>
          <p:nvPr/>
        </p:nvSpPr>
        <p:spPr>
          <a:xfrm>
            <a:off x="314325" y="1166082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405525" y="1177975"/>
            <a:ext cx="39300" cy="2927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314325" y="2651300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6" name="Google Shape;126;p27"/>
          <p:cNvSpPr txBox="1"/>
          <p:nvPr>
            <p:ph idx="2" type="title"/>
          </p:nvPr>
        </p:nvSpPr>
        <p:spPr>
          <a:xfrm>
            <a:off x="665200" y="986730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3" type="title"/>
          </p:nvPr>
        </p:nvSpPr>
        <p:spPr>
          <a:xfrm>
            <a:off x="665200" y="1453775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4" type="title"/>
          </p:nvPr>
        </p:nvSpPr>
        <p:spPr>
          <a:xfrm>
            <a:off x="665200" y="2468575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5" type="title"/>
          </p:nvPr>
        </p:nvSpPr>
        <p:spPr>
          <a:xfrm>
            <a:off x="665200" y="2951806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Layout with image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29301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2" type="title"/>
          </p:nvPr>
        </p:nvSpPr>
        <p:spPr>
          <a:xfrm>
            <a:off x="3241800" y="445025"/>
            <a:ext cx="55905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33" name="Google Shape;133;p28"/>
          <p:cNvSpPr/>
          <p:nvPr>
            <p:ph idx="3" type="pic"/>
          </p:nvPr>
        </p:nvSpPr>
        <p:spPr>
          <a:xfrm>
            <a:off x="32524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28"/>
          <p:cNvSpPr/>
          <p:nvPr>
            <p:ph idx="4" type="pic"/>
          </p:nvPr>
        </p:nvSpPr>
        <p:spPr>
          <a:xfrm>
            <a:off x="520515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28"/>
          <p:cNvSpPr/>
          <p:nvPr>
            <p:ph idx="5" type="pic"/>
          </p:nvPr>
        </p:nvSpPr>
        <p:spPr>
          <a:xfrm>
            <a:off x="71579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ig stat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2" type="title"/>
          </p:nvPr>
        </p:nvSpPr>
        <p:spPr>
          <a:xfrm>
            <a:off x="3239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idx="3" type="title"/>
          </p:nvPr>
        </p:nvSpPr>
        <p:spPr>
          <a:xfrm>
            <a:off x="6167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idx="4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1" name="Google Shape;141;p29"/>
          <p:cNvSpPr txBox="1"/>
          <p:nvPr>
            <p:ph idx="5" type="title"/>
          </p:nvPr>
        </p:nvSpPr>
        <p:spPr>
          <a:xfrm>
            <a:off x="311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2" name="Google Shape;142;p29"/>
          <p:cNvCxnSpPr/>
          <p:nvPr/>
        </p:nvCxnSpPr>
        <p:spPr>
          <a:xfrm>
            <a:off x="3239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9"/>
          <p:cNvSpPr txBox="1"/>
          <p:nvPr>
            <p:ph idx="6" type="title"/>
          </p:nvPr>
        </p:nvSpPr>
        <p:spPr>
          <a:xfrm>
            <a:off x="3239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4" name="Google Shape;144;p29"/>
          <p:cNvCxnSpPr/>
          <p:nvPr/>
        </p:nvCxnSpPr>
        <p:spPr>
          <a:xfrm>
            <a:off x="6167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9"/>
          <p:cNvSpPr txBox="1"/>
          <p:nvPr>
            <p:ph idx="7" type="title"/>
          </p:nvPr>
        </p:nvSpPr>
        <p:spPr>
          <a:xfrm>
            <a:off x="6167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Vertical grid">
  <p:cSld name="TITLE_AND_BODY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48" name="Google Shape;148;p30"/>
          <p:cNvSpPr/>
          <p:nvPr>
            <p:ph idx="2" type="pic"/>
          </p:nvPr>
        </p:nvSpPr>
        <p:spPr>
          <a:xfrm>
            <a:off x="311700" y="1670363"/>
            <a:ext cx="8520600" cy="3144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49" name="Google Shape;149;p30"/>
          <p:cNvSpPr txBox="1"/>
          <p:nvPr>
            <p:ph idx="3" type="title"/>
          </p:nvPr>
        </p:nvSpPr>
        <p:spPr>
          <a:xfrm>
            <a:off x="736800" y="1017725"/>
            <a:ext cx="76704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hank you slide with image">
  <p:cSld name="CUSTOM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3" name="Google Shape;153;p31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1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5" name="Google Shape;155;p31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1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7" name="Google Shape;157;p31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1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9" name="Google Shape;159;p31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1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1_Dark theme Thank you slide with imag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63" name="Google Shape;163;p32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4" name="Google Shape;164;p32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2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6" name="Google Shape;166;p32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2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8" name="Google Shape;168;p32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2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70" name="Google Shape;170;p32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2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2_Thank you slid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3_Dark theme Thank you slide">
  <p:cSld name="CUSTOM_2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7" name="Google Shape;177;p34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42989" y="205978"/>
            <a:ext cx="6173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342989" y="1200150"/>
            <a:ext cx="61737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10" type="dt"/>
          </p:nvPr>
        </p:nvSpPr>
        <p:spPr>
          <a:xfrm>
            <a:off x="342989" y="4767263"/>
            <a:ext cx="16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2" name="Google Shape;182;p35"/>
          <p:cNvSpPr txBox="1"/>
          <p:nvPr>
            <p:ph idx="11" type="ftr"/>
          </p:nvPr>
        </p:nvSpPr>
        <p:spPr>
          <a:xfrm>
            <a:off x="2343760" y="4767263"/>
            <a:ext cx="217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3" name="Google Shape;183;p35"/>
          <p:cNvSpPr txBox="1"/>
          <p:nvPr>
            <p:ph idx="12" type="sldNum"/>
          </p:nvPr>
        </p:nvSpPr>
        <p:spPr>
          <a:xfrm>
            <a:off x="4916180" y="4767263"/>
            <a:ext cx="160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2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6550" y="4656800"/>
            <a:ext cx="205750" cy="15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46962"/>
          </p15:clr>
        </p15:guide>
        <p15:guide id="2" orient="horz" pos="207">
          <p15:clr>
            <a:srgbClr val="E46962"/>
          </p15:clr>
        </p15:guide>
        <p15:guide id="3" orient="horz" pos="3033">
          <p15:clr>
            <a:srgbClr val="E46962"/>
          </p15:clr>
        </p15:guide>
        <p15:guide id="4" pos="5564">
          <p15:clr>
            <a:srgbClr val="E46962"/>
          </p15:clr>
        </p15:guide>
        <p15:guide id="5" pos="2880">
          <p15:clr>
            <a:srgbClr val="E46962"/>
          </p15:clr>
        </p15:guide>
        <p15:guide id="6" pos="1908">
          <p15:clr>
            <a:srgbClr val="E46962"/>
          </p15:clr>
        </p15:guide>
        <p15:guide id="7" pos="38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/>
        </p:nvSpPr>
        <p:spPr>
          <a:xfrm>
            <a:off x="435150" y="1433525"/>
            <a:ext cx="82242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275">
            <a:noAutofit/>
          </a:bodyPr>
          <a:lstStyle/>
          <a:p>
            <a:pPr indent="-2756535" lvl="0" marL="2768600" marR="5080" rtl="0" algn="ctr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Neelo Sewa</a:t>
            </a:r>
            <a:endParaRPr sz="42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56535" lvl="0" marL="2768600" marR="5080" rtl="0" algn="ctr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AI-Powered Travel Booking Platform</a:t>
            </a:r>
            <a:endParaRPr sz="42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6"/>
          <p:cNvSpPr txBox="1"/>
          <p:nvPr/>
        </p:nvSpPr>
        <p:spPr>
          <a:xfrm>
            <a:off x="740850" y="3203500"/>
            <a:ext cx="76578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unified, intelligent platform for 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seamless</a:t>
            </a: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end-to-end AI-Powered Travel Solution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5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 txBox="1"/>
          <p:nvPr/>
        </p:nvSpPr>
        <p:spPr>
          <a:xfrm>
            <a:off x="499975" y="2150750"/>
            <a:ext cx="31515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Risk Management</a:t>
            </a:r>
            <a:r>
              <a:rPr b="1" lang="en" sz="24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45"/>
          <p:cNvSpPr txBox="1"/>
          <p:nvPr/>
        </p:nvSpPr>
        <p:spPr>
          <a:xfrm>
            <a:off x="5135575" y="1864049"/>
            <a:ext cx="3852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CI/CD pipelines, disaster recovery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disaster recovery and code back-ups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complete SDLC process in development.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7" name="Google Shape;317;p45"/>
          <p:cNvGrpSpPr/>
          <p:nvPr/>
        </p:nvGrpSpPr>
        <p:grpSpPr>
          <a:xfrm>
            <a:off x="4226765" y="609573"/>
            <a:ext cx="70139" cy="3872044"/>
            <a:chOff x="5580697" y="1447777"/>
            <a:chExt cx="82867" cy="3872044"/>
          </a:xfrm>
        </p:grpSpPr>
        <p:pic>
          <p:nvPicPr>
            <p:cNvPr id="318" name="Google Shape;318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80697" y="1447777"/>
              <a:ext cx="82867" cy="3872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45"/>
            <p:cNvSpPr/>
            <p:nvPr/>
          </p:nvSpPr>
          <p:spPr>
            <a:xfrm>
              <a:off x="5624575" y="1461769"/>
              <a:ext cx="0" cy="3808729"/>
            </a:xfrm>
            <a:custGeom>
              <a:rect b="b" l="l" r="r" t="t"/>
              <a:pathLst>
                <a:path extrusionOk="0" h="3808729" w="120000">
                  <a:moveTo>
                    <a:pt x="0" y="0"/>
                  </a:moveTo>
                  <a:lnTo>
                    <a:pt x="0" y="3808476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/>
          <p:nvPr>
            <p:ph idx="1" type="subTitle"/>
          </p:nvPr>
        </p:nvSpPr>
        <p:spPr>
          <a:xfrm>
            <a:off x="311700" y="329300"/>
            <a:ext cx="5322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Project TimeLine &amp;  Costing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6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326" name="Google Shape;326;p46"/>
          <p:cNvGraphicFramePr/>
          <p:nvPr/>
        </p:nvGraphicFramePr>
        <p:xfrm>
          <a:off x="694885" y="19716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{8949BF59-3BDD-4C78-B670-3507C19068AC}</a:tableStyleId>
              </a:tblPr>
              <a:tblGrid>
                <a:gridCol w="752175"/>
                <a:gridCol w="1112675"/>
                <a:gridCol w="932200"/>
                <a:gridCol w="2826725"/>
                <a:gridCol w="995450"/>
                <a:gridCol w="1088375"/>
              </a:tblGrid>
              <a:tr h="41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Phase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Revenue 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USD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Size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Scope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Duration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Phase I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$ 44390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Neelo Sewa Core Feature Implementation</a:t>
                      </a:r>
                      <a:endParaRPr sz="1200" u="sng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Authentication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&amp; User Management + Search &amp; Booking + Payment Integration + Infrastructure Setup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1st Month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2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2nd Month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9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3rd Month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idx="1" type="subTitle"/>
          </p:nvPr>
        </p:nvSpPr>
        <p:spPr>
          <a:xfrm>
            <a:off x="311700" y="329300"/>
            <a:ext cx="5322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Project TimeLine &amp;  Costing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7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333" name="Google Shape;333;p47"/>
          <p:cNvGraphicFramePr/>
          <p:nvPr/>
        </p:nvGraphicFramePr>
        <p:xfrm>
          <a:off x="694885" y="19716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{8949BF59-3BDD-4C78-B670-3507C19068AC}</a:tableStyleId>
              </a:tblPr>
              <a:tblGrid>
                <a:gridCol w="752175"/>
                <a:gridCol w="1112675"/>
                <a:gridCol w="817425"/>
                <a:gridCol w="3087575"/>
                <a:gridCol w="849375"/>
                <a:gridCol w="1088375"/>
              </a:tblGrid>
              <a:tr h="41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Phase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Revenue 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USD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Size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Scope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Duration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000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Phase II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$ 39851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" sz="1200" u="sng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Neelo Sewa Advanced Feature Implementation</a:t>
                      </a:r>
                      <a:endParaRPr sz="1200" u="sng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Real-time tracking &amp; Notification + Admin Dashboard + AI Customer Support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endParaRPr sz="1200" u="sng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4th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Month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275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5th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Month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494700">
                <a:tc vMerge="1"/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6th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Month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idx="1" type="subTitle"/>
          </p:nvPr>
        </p:nvSpPr>
        <p:spPr>
          <a:xfrm>
            <a:off x="311700" y="329300"/>
            <a:ext cx="5322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Project TimeLine &amp;  Costing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8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340" name="Google Shape;340;p48"/>
          <p:cNvGraphicFramePr/>
          <p:nvPr/>
        </p:nvGraphicFramePr>
        <p:xfrm>
          <a:off x="663585" y="19716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{8949BF59-3BDD-4C78-B670-3507C19068AC}</a:tableStyleId>
              </a:tblPr>
              <a:tblGrid>
                <a:gridCol w="752175"/>
                <a:gridCol w="1112675"/>
                <a:gridCol w="932200"/>
                <a:gridCol w="2826725"/>
                <a:gridCol w="995450"/>
                <a:gridCol w="1088375"/>
              </a:tblGrid>
              <a:tr h="416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Phase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Revenue 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USD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Team Size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Scope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Duration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67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Phase III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$ 25619</a:t>
                      </a:r>
                      <a:endParaRPr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u="sng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Neelo Sewa Enhancement &amp; Optimization</a:t>
                      </a:r>
                      <a:endParaRPr sz="1300" u="sng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Feature Implementation +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Multi Platform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Feature  +  Performance &amp; Security + Documentation &amp;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Training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7th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Month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3275">
                <a:tc vMerge="1"/>
                <a:tc vMerge="1"/>
                <a:tc vMerge="1"/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8th Month</a:t>
                      </a:r>
                      <a:endParaRPr sz="12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28325" marB="28325" marR="68600" marL="6860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171275">
                <a:tc vMerge="1"/>
                <a:tc vMerge="1"/>
                <a:tc vMerge="1"/>
                <a:tc vMerge="1"/>
                <a:tc v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idx="1" type="subTitle"/>
          </p:nvPr>
        </p:nvSpPr>
        <p:spPr>
          <a:xfrm>
            <a:off x="115075" y="367050"/>
            <a:ext cx="64140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Why Us – Expertise in Product &amp; Domain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9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47" name="Google Shape;347;p49"/>
          <p:cNvSpPr txBox="1"/>
          <p:nvPr/>
        </p:nvSpPr>
        <p:spPr>
          <a:xfrm>
            <a:off x="2657700" y="2097675"/>
            <a:ext cx="3828600" cy="1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-3175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Product-led team, not just coders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 in building successful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685" lvl="1" marL="756285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✔"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SaaS Products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685" lvl="1" marL="756285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✔"/>
            </a:pPr>
            <a:r>
              <a:rPr lang="en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Start-Ups Idea to monetization model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commitment and scalable delivery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Governance &amp; Communication Mode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0"/>
          <p:cNvSpPr txBox="1"/>
          <p:nvPr/>
        </p:nvSpPr>
        <p:spPr>
          <a:xfrm>
            <a:off x="2923275" y="1958325"/>
            <a:ext cx="3132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311700" y="329300"/>
            <a:ext cx="3655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Poppins Light"/>
                <a:ea typeface="Poppins Light"/>
                <a:cs typeface="Poppins Light"/>
                <a:sym typeface="Poppins Light"/>
              </a:rPr>
              <a:t>Introduction</a:t>
            </a:r>
            <a:endParaRPr sz="2600">
              <a:solidFill>
                <a:srgbClr val="F04F4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5" name="Google Shape;195;p37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6" name="Google Shape;196;p37"/>
          <p:cNvSpPr txBox="1"/>
          <p:nvPr/>
        </p:nvSpPr>
        <p:spPr>
          <a:xfrm>
            <a:off x="231900" y="2290200"/>
            <a:ext cx="86802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NeeloSewa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AI-powered transport-tech startup, unifying local and intercity travel, from buses, tempo, hiaces to e-rickshaws, into one smart digital platform. Accessible via web and mobile, it brings efficiency, transparency, and intelligent travel solutions to everyone.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1" type="subTitle"/>
          </p:nvPr>
        </p:nvSpPr>
        <p:spPr>
          <a:xfrm>
            <a:off x="311700" y="329300"/>
            <a:ext cx="5820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Background &amp; Business Drive</a:t>
            </a:r>
            <a:endParaRPr sz="26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8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3" name="Google Shape;203;p38"/>
          <p:cNvSpPr txBox="1"/>
          <p:nvPr/>
        </p:nvSpPr>
        <p:spPr>
          <a:xfrm>
            <a:off x="356300" y="1085800"/>
            <a:ext cx="8333100" cy="3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Industry Context: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Nepal's transport sector lacks digital integration, with most bookings done offline and no centralized system for managing local and intercity travel. The need for a unified, intelligent platform is growing as passengers seek safer travel options.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Operational Challenges: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online booking or real-time availability tracking.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Unstandardized pricing and limited payments options.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assurance of vehicle safety or quality.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Limited access to travel information for passengers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8"/>
          <p:cNvSpPr/>
          <p:nvPr/>
        </p:nvSpPr>
        <p:spPr>
          <a:xfrm>
            <a:off x="490400" y="3939625"/>
            <a:ext cx="8284500" cy="555600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Digital Transformation Alignment: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AI-based platform supports digital growth by promoting smart mobility, improved passenger experience, and modernized local transport infrastructure.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9"/>
          <p:cNvSpPr txBox="1"/>
          <p:nvPr>
            <p:ph idx="1" type="subTitle"/>
          </p:nvPr>
        </p:nvSpPr>
        <p:spPr>
          <a:xfrm>
            <a:off x="311700" y="329300"/>
            <a:ext cx="76017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Platform Vision - What We’re Building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9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11" name="Google Shape;211;p39"/>
          <p:cNvGrpSpPr/>
          <p:nvPr/>
        </p:nvGrpSpPr>
        <p:grpSpPr>
          <a:xfrm>
            <a:off x="3660080" y="1991180"/>
            <a:ext cx="1900200" cy="1888323"/>
            <a:chOff x="3660080" y="1991180"/>
            <a:chExt cx="1900200" cy="1888323"/>
          </a:xfrm>
        </p:grpSpPr>
        <p:pic>
          <p:nvPicPr>
            <p:cNvPr id="212" name="Google Shape;212;p39" title="cross-platform (1).png"/>
            <p:cNvPicPr preferRelativeResize="0"/>
            <p:nvPr/>
          </p:nvPicPr>
          <p:blipFill rotWithShape="1">
            <a:blip r:embed="rId3">
              <a:alphaModFix/>
            </a:blip>
            <a:srcRect b="0" l="583" r="583" t="0"/>
            <a:stretch/>
          </p:blipFill>
          <p:spPr>
            <a:xfrm>
              <a:off x="3971672" y="1991180"/>
              <a:ext cx="1216152" cy="1234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39"/>
            <p:cNvSpPr txBox="1"/>
            <p:nvPr/>
          </p:nvSpPr>
          <p:spPr>
            <a:xfrm>
              <a:off x="3660080" y="3521904"/>
              <a:ext cx="19002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158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Web &amp; Mobile Application</a:t>
              </a:r>
              <a:endParaRPr b="1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39"/>
          <p:cNvGrpSpPr/>
          <p:nvPr/>
        </p:nvGrpSpPr>
        <p:grpSpPr>
          <a:xfrm>
            <a:off x="6568877" y="1921775"/>
            <a:ext cx="2235300" cy="1945130"/>
            <a:chOff x="6568877" y="1921775"/>
            <a:chExt cx="2235300" cy="1945130"/>
          </a:xfrm>
        </p:grpSpPr>
        <p:pic>
          <p:nvPicPr>
            <p:cNvPr id="215" name="Google Shape;215;p39" title="user-friendly (1).png"/>
            <p:cNvPicPr preferRelativeResize="0"/>
            <p:nvPr/>
          </p:nvPicPr>
          <p:blipFill rotWithShape="1">
            <a:blip r:embed="rId4">
              <a:alphaModFix/>
            </a:blip>
            <a:srcRect b="-1377" l="0" r="-5296" t="1586"/>
            <a:stretch/>
          </p:blipFill>
          <p:spPr>
            <a:xfrm>
              <a:off x="7004925" y="1921775"/>
              <a:ext cx="1341050" cy="135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39"/>
            <p:cNvSpPr txBox="1"/>
            <p:nvPr/>
          </p:nvSpPr>
          <p:spPr>
            <a:xfrm>
              <a:off x="6568877" y="3493105"/>
              <a:ext cx="2235300" cy="3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4425">
              <a:noAutofit/>
            </a:bodyPr>
            <a:lstStyle/>
            <a:p>
              <a:pPr indent="-464819" lvl="0" marL="476883" marR="5080" rtl="0" algn="ctr">
                <a:lnSpc>
                  <a:spcPct val="1049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Scalable, Secure &amp; User-Friendly</a:t>
              </a:r>
              <a:endParaRPr b="1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39"/>
          <p:cNvGrpSpPr/>
          <p:nvPr/>
        </p:nvGrpSpPr>
        <p:grpSpPr>
          <a:xfrm>
            <a:off x="2994101" y="1455934"/>
            <a:ext cx="69675" cy="2924555"/>
            <a:chOff x="4056697" y="2000163"/>
            <a:chExt cx="82867" cy="3872044"/>
          </a:xfrm>
        </p:grpSpPr>
        <p:pic>
          <p:nvPicPr>
            <p:cNvPr id="218" name="Google Shape;218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56697" y="2000163"/>
              <a:ext cx="82867" cy="3872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39"/>
            <p:cNvSpPr/>
            <p:nvPr/>
          </p:nvSpPr>
          <p:spPr>
            <a:xfrm>
              <a:off x="4100575" y="2013966"/>
              <a:ext cx="0" cy="3808729"/>
            </a:xfrm>
            <a:custGeom>
              <a:rect b="b" l="l" r="r" t="t"/>
              <a:pathLst>
                <a:path extrusionOk="0" h="3808729" w="120000">
                  <a:moveTo>
                    <a:pt x="0" y="0"/>
                  </a:moveTo>
                  <a:lnTo>
                    <a:pt x="0" y="38085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39"/>
          <p:cNvGrpSpPr/>
          <p:nvPr/>
        </p:nvGrpSpPr>
        <p:grpSpPr>
          <a:xfrm>
            <a:off x="799275" y="1991200"/>
            <a:ext cx="1642200" cy="1865350"/>
            <a:chOff x="799275" y="1991200"/>
            <a:chExt cx="1642200" cy="1865350"/>
          </a:xfrm>
        </p:grpSpPr>
        <p:sp>
          <p:nvSpPr>
            <p:cNvPr id="221" name="Google Shape;221;p39"/>
            <p:cNvSpPr txBox="1"/>
            <p:nvPr/>
          </p:nvSpPr>
          <p:spPr>
            <a:xfrm>
              <a:off x="799275" y="3482750"/>
              <a:ext cx="1642200" cy="3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8875">
              <a:noAutofit/>
            </a:bodyPr>
            <a:lstStyle/>
            <a:p>
              <a:pPr indent="3809" lvl="0" marL="12700" marR="5080" rtl="0" algn="ctr">
                <a:lnSpc>
                  <a:spcPct val="1028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AI Powered </a:t>
              </a:r>
              <a:r>
                <a:rPr b="1"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Platform</a:t>
              </a:r>
              <a:endParaRPr b="1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2" name="Google Shape;222;p39" title="microchip.png"/>
            <p:cNvPicPr preferRelativeResize="0"/>
            <p:nvPr/>
          </p:nvPicPr>
          <p:blipFill rotWithShape="1">
            <a:blip r:embed="rId6">
              <a:alphaModFix/>
            </a:blip>
            <a:srcRect b="0" l="583" r="583" t="0"/>
            <a:stretch/>
          </p:blipFill>
          <p:spPr>
            <a:xfrm>
              <a:off x="976975" y="1991200"/>
              <a:ext cx="1220050" cy="12343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39"/>
          <p:cNvGrpSpPr/>
          <p:nvPr/>
        </p:nvGrpSpPr>
        <p:grpSpPr>
          <a:xfrm>
            <a:off x="6042101" y="1455934"/>
            <a:ext cx="69675" cy="2924555"/>
            <a:chOff x="4056697" y="2000163"/>
            <a:chExt cx="82867" cy="3872044"/>
          </a:xfrm>
        </p:grpSpPr>
        <p:pic>
          <p:nvPicPr>
            <p:cNvPr id="224" name="Google Shape;224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56697" y="2000163"/>
              <a:ext cx="82867" cy="3872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39"/>
            <p:cNvSpPr/>
            <p:nvPr/>
          </p:nvSpPr>
          <p:spPr>
            <a:xfrm>
              <a:off x="4100575" y="2013966"/>
              <a:ext cx="0" cy="3808729"/>
            </a:xfrm>
            <a:custGeom>
              <a:rect b="b" l="l" r="r" t="t"/>
              <a:pathLst>
                <a:path extrusionOk="0" h="3808729" w="120000">
                  <a:moveTo>
                    <a:pt x="0" y="0"/>
                  </a:moveTo>
                  <a:lnTo>
                    <a:pt x="0" y="3808564"/>
                  </a:lnTo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>
            <p:ph idx="1" type="subTitle"/>
          </p:nvPr>
        </p:nvSpPr>
        <p:spPr>
          <a:xfrm>
            <a:off x="311700" y="329300"/>
            <a:ext cx="76017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Product Rollout Phases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0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32" name="Google Shape;232;p40"/>
          <p:cNvGrpSpPr/>
          <p:nvPr/>
        </p:nvGrpSpPr>
        <p:grpSpPr>
          <a:xfrm>
            <a:off x="1731851" y="1290374"/>
            <a:ext cx="1587660" cy="1704606"/>
            <a:chOff x="1122225" y="983515"/>
            <a:chExt cx="1530275" cy="1643786"/>
          </a:xfrm>
        </p:grpSpPr>
        <p:pic>
          <p:nvPicPr>
            <p:cNvPr id="233" name="Google Shape;233;p40" title="ChatGPT Image Jun 15, 2025, 03_35_10 PM.png"/>
            <p:cNvPicPr preferRelativeResize="0"/>
            <p:nvPr/>
          </p:nvPicPr>
          <p:blipFill rotWithShape="1">
            <a:blip r:embed="rId3">
              <a:alphaModFix/>
            </a:blip>
            <a:srcRect b="3737" l="0" r="0" t="3746"/>
            <a:stretch/>
          </p:blipFill>
          <p:spPr>
            <a:xfrm>
              <a:off x="1122225" y="1568400"/>
              <a:ext cx="1231775" cy="105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40"/>
            <p:cNvSpPr txBox="1"/>
            <p:nvPr/>
          </p:nvSpPr>
          <p:spPr>
            <a:xfrm>
              <a:off x="1296200" y="983515"/>
              <a:ext cx="1356300" cy="34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 u="sng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Phase I</a:t>
              </a:r>
              <a:endParaRPr b="1" sz="1900" u="sng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" name="Google Shape;235;p40"/>
          <p:cNvGrpSpPr/>
          <p:nvPr/>
        </p:nvGrpSpPr>
        <p:grpSpPr>
          <a:xfrm>
            <a:off x="6072050" y="1307900"/>
            <a:ext cx="1587593" cy="1697975"/>
            <a:chOff x="1122218" y="926941"/>
            <a:chExt cx="1530210" cy="1700355"/>
          </a:xfrm>
        </p:grpSpPr>
        <p:pic>
          <p:nvPicPr>
            <p:cNvPr id="236" name="Google Shape;236;p40" title="departure.png"/>
            <p:cNvPicPr preferRelativeResize="0"/>
            <p:nvPr/>
          </p:nvPicPr>
          <p:blipFill rotWithShape="1">
            <a:blip r:embed="rId4">
              <a:alphaModFix/>
            </a:blip>
            <a:srcRect b="7037" l="0" r="0" t="7037"/>
            <a:stretch/>
          </p:blipFill>
          <p:spPr>
            <a:xfrm>
              <a:off x="1122218" y="1647400"/>
              <a:ext cx="1231784" cy="979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40"/>
            <p:cNvSpPr txBox="1"/>
            <p:nvPr/>
          </p:nvSpPr>
          <p:spPr>
            <a:xfrm>
              <a:off x="1204627" y="926941"/>
              <a:ext cx="14478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  </a:t>
              </a:r>
              <a:r>
                <a:rPr b="1" lang="en" sz="1900" u="sng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Phase II</a:t>
              </a:r>
              <a:endParaRPr b="1" sz="1900" u="sng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Future Phase</a:t>
              </a:r>
              <a:endParaRPr sz="15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40"/>
          <p:cNvGrpSpPr/>
          <p:nvPr/>
        </p:nvGrpSpPr>
        <p:grpSpPr>
          <a:xfrm>
            <a:off x="5523900" y="1295400"/>
            <a:ext cx="2363400" cy="3167700"/>
            <a:chOff x="5066700" y="914400"/>
            <a:chExt cx="2363400" cy="3167700"/>
          </a:xfrm>
        </p:grpSpPr>
        <p:sp>
          <p:nvSpPr>
            <p:cNvPr id="239" name="Google Shape;239;p40"/>
            <p:cNvSpPr/>
            <p:nvPr/>
          </p:nvSpPr>
          <p:spPr>
            <a:xfrm>
              <a:off x="5066700" y="914400"/>
              <a:ext cx="2363400" cy="3167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0" name="Google Shape;240;p40"/>
            <p:cNvSpPr txBox="1"/>
            <p:nvPr/>
          </p:nvSpPr>
          <p:spPr>
            <a:xfrm>
              <a:off x="5558400" y="3199625"/>
              <a:ext cx="1483800" cy="4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Platform for    (Airline)</a:t>
              </a:r>
              <a:endParaRPr b="1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40"/>
          <p:cNvSpPr/>
          <p:nvPr/>
        </p:nvSpPr>
        <p:spPr>
          <a:xfrm>
            <a:off x="3950265" y="2283488"/>
            <a:ext cx="1251000" cy="1190100"/>
          </a:xfrm>
          <a:prstGeom prst="mathPlus">
            <a:avLst>
              <a:gd fmla="val 23520" name="adj1"/>
            </a:avLst>
          </a:prstGeom>
          <a:solidFill>
            <a:srgbClr val="C00000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40"/>
          <p:cNvGrpSpPr/>
          <p:nvPr/>
        </p:nvGrpSpPr>
        <p:grpSpPr>
          <a:xfrm>
            <a:off x="1209600" y="1294700"/>
            <a:ext cx="2363400" cy="3167700"/>
            <a:chOff x="5066700" y="914400"/>
            <a:chExt cx="2363400" cy="3167700"/>
          </a:xfrm>
        </p:grpSpPr>
        <p:sp>
          <p:nvSpPr>
            <p:cNvPr id="243" name="Google Shape;243;p40"/>
            <p:cNvSpPr/>
            <p:nvPr/>
          </p:nvSpPr>
          <p:spPr>
            <a:xfrm>
              <a:off x="5066700" y="914400"/>
              <a:ext cx="2363400" cy="31677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244" name="Google Shape;244;p40"/>
            <p:cNvSpPr txBox="1"/>
            <p:nvPr/>
          </p:nvSpPr>
          <p:spPr>
            <a:xfrm>
              <a:off x="5454600" y="3291025"/>
              <a:ext cx="1587600" cy="4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Platform for (Bus, </a:t>
              </a:r>
              <a:r>
                <a:rPr b="1" lang="en" sz="1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Hiace</a:t>
              </a:r>
              <a:r>
                <a:rPr b="1" lang="en" sz="12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, Tempo, e-rickshaw)</a:t>
              </a:r>
              <a:endParaRPr b="1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idx="1" type="subTitle"/>
          </p:nvPr>
        </p:nvSpPr>
        <p:spPr>
          <a:xfrm>
            <a:off x="311700" y="329300"/>
            <a:ext cx="31521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Users &amp; Key Features </a:t>
            </a:r>
            <a:endParaRPr sz="26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1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51" name="Google Shape;251;p41"/>
          <p:cNvGrpSpPr/>
          <p:nvPr/>
        </p:nvGrpSpPr>
        <p:grpSpPr>
          <a:xfrm>
            <a:off x="660475" y="1200603"/>
            <a:ext cx="7873095" cy="3453900"/>
            <a:chOff x="660475" y="1124403"/>
            <a:chExt cx="7873095" cy="3453900"/>
          </a:xfrm>
        </p:grpSpPr>
        <p:grpSp>
          <p:nvGrpSpPr>
            <p:cNvPr id="252" name="Google Shape;252;p41"/>
            <p:cNvGrpSpPr/>
            <p:nvPr/>
          </p:nvGrpSpPr>
          <p:grpSpPr>
            <a:xfrm>
              <a:off x="660475" y="1124403"/>
              <a:ext cx="7759025" cy="3453900"/>
              <a:chOff x="660475" y="1124403"/>
              <a:chExt cx="7759025" cy="3453900"/>
            </a:xfrm>
          </p:grpSpPr>
          <p:grpSp>
            <p:nvGrpSpPr>
              <p:cNvPr id="253" name="Google Shape;253;p41"/>
              <p:cNvGrpSpPr/>
              <p:nvPr/>
            </p:nvGrpSpPr>
            <p:grpSpPr>
              <a:xfrm>
                <a:off x="660475" y="1124403"/>
                <a:ext cx="7759025" cy="3453900"/>
                <a:chOff x="660475" y="1124403"/>
                <a:chExt cx="7759025" cy="3453900"/>
              </a:xfrm>
            </p:grpSpPr>
            <p:grpSp>
              <p:nvGrpSpPr>
                <p:cNvPr id="254" name="Google Shape;254;p41"/>
                <p:cNvGrpSpPr/>
                <p:nvPr/>
              </p:nvGrpSpPr>
              <p:grpSpPr>
                <a:xfrm>
                  <a:off x="660475" y="1124403"/>
                  <a:ext cx="7759025" cy="3453900"/>
                  <a:chOff x="660475" y="1124403"/>
                  <a:chExt cx="7759025" cy="3453900"/>
                </a:xfrm>
              </p:grpSpPr>
              <p:grpSp>
                <p:nvGrpSpPr>
                  <p:cNvPr id="255" name="Google Shape;255;p41"/>
                  <p:cNvGrpSpPr/>
                  <p:nvPr/>
                </p:nvGrpSpPr>
                <p:grpSpPr>
                  <a:xfrm>
                    <a:off x="782475" y="1124403"/>
                    <a:ext cx="7637025" cy="3453900"/>
                    <a:chOff x="813383" y="1082600"/>
                    <a:chExt cx="7637025" cy="3453900"/>
                  </a:xfrm>
                </p:grpSpPr>
                <p:sp>
                  <p:nvSpPr>
                    <p:cNvPr id="256" name="Google Shape;256;p41"/>
                    <p:cNvSpPr txBox="1"/>
                    <p:nvPr/>
                  </p:nvSpPr>
                  <p:spPr>
                    <a:xfrm>
                      <a:off x="813383" y="1326097"/>
                      <a:ext cx="844500" cy="1539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End User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7" name="Google Shape;257;p41"/>
                    <p:cNvSpPr txBox="1"/>
                    <p:nvPr/>
                  </p:nvSpPr>
                  <p:spPr>
                    <a:xfrm>
                      <a:off x="2958833" y="1210597"/>
                      <a:ext cx="1204500" cy="3849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Vehicle Owner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8" name="Google Shape;258;p41"/>
                    <p:cNvSpPr txBox="1"/>
                    <p:nvPr/>
                  </p:nvSpPr>
                  <p:spPr>
                    <a:xfrm>
                      <a:off x="5208383" y="1210597"/>
                      <a:ext cx="1155000" cy="3849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Vehicle Staff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9" name="Google Shape;259;p41"/>
                    <p:cNvSpPr txBox="1"/>
                    <p:nvPr/>
                  </p:nvSpPr>
                  <p:spPr>
                    <a:xfrm>
                      <a:off x="7699208" y="1210597"/>
                      <a:ext cx="751200" cy="3849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Agents</a:t>
                      </a:r>
                      <a:endParaRPr b="1" sz="13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cxnSp>
                  <p:nvCxnSpPr>
                    <p:cNvPr id="260" name="Google Shape;260;p41"/>
                    <p:cNvCxnSpPr/>
                    <p:nvPr/>
                  </p:nvCxnSpPr>
                  <p:spPr>
                    <a:xfrm flipH="1">
                      <a:off x="2323045" y="1094750"/>
                      <a:ext cx="8400" cy="34296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61" name="Google Shape;261;p41"/>
                    <p:cNvCxnSpPr/>
                    <p:nvPr/>
                  </p:nvCxnSpPr>
                  <p:spPr>
                    <a:xfrm>
                      <a:off x="4644736" y="1102550"/>
                      <a:ext cx="4200" cy="34140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  <p:cxnSp>
                  <p:nvCxnSpPr>
                    <p:cNvPr id="262" name="Google Shape;262;p41"/>
                    <p:cNvCxnSpPr/>
                    <p:nvPr/>
                  </p:nvCxnSpPr>
                  <p:spPr>
                    <a:xfrm>
                      <a:off x="6917866" y="1082600"/>
                      <a:ext cx="9300" cy="34539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none"/>
                    </a:ln>
                  </p:spPr>
                </p:cxnSp>
              </p:grpSp>
              <p:pic>
                <p:nvPicPr>
                  <p:cNvPr id="263" name="Google Shape;263;p41" title="traveler (1).png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465" l="0" r="0" t="465"/>
                  <a:stretch/>
                </p:blipFill>
                <p:spPr>
                  <a:xfrm>
                    <a:off x="660475" y="1667000"/>
                    <a:ext cx="1154875" cy="114417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264" name="Google Shape;264;p41" title="boss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96" l="0" r="0" t="396"/>
                <a:stretch/>
              </p:blipFill>
              <p:spPr>
                <a:xfrm>
                  <a:off x="2952750" y="1664950"/>
                  <a:ext cx="1152143" cy="1143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265" name="Google Shape;265;p41" title="receptionist.png"/>
              <p:cNvPicPr preferRelativeResize="0"/>
              <p:nvPr/>
            </p:nvPicPr>
            <p:blipFill rotWithShape="1">
              <a:blip r:embed="rId5">
                <a:alphaModFix/>
              </a:blip>
              <a:srcRect b="396" l="0" r="0" t="396"/>
              <a:stretch/>
            </p:blipFill>
            <p:spPr>
              <a:xfrm>
                <a:off x="5180050" y="1664950"/>
                <a:ext cx="1152145" cy="1143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6" name="Google Shape;266;p41" title="travel-agent (1).png"/>
            <p:cNvPicPr preferRelativeResize="0"/>
            <p:nvPr/>
          </p:nvPicPr>
          <p:blipFill rotWithShape="1">
            <a:blip r:embed="rId6">
              <a:alphaModFix/>
            </a:blip>
            <a:srcRect b="396" l="0" r="0" t="396"/>
            <a:stretch/>
          </p:blipFill>
          <p:spPr>
            <a:xfrm>
              <a:off x="7381425" y="1681025"/>
              <a:ext cx="1152145" cy="1143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" name="Google Shape;267;p41"/>
          <p:cNvSpPr txBox="1"/>
          <p:nvPr/>
        </p:nvSpPr>
        <p:spPr>
          <a:xfrm>
            <a:off x="119175" y="2985750"/>
            <a:ext cx="2229300" cy="14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 Search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Seat Booking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Vehicle Tracking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 Check-in for free WIfi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2405150" y="2985750"/>
            <a:ext cx="22293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Vehicle Listing and Seat Management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Driver Assignment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24/7 Customer Support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 Management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4723675" y="2985750"/>
            <a:ext cx="20916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 and Pass Validation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Passenger Monitoring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Incident Reporting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Schedule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6964275" y="2985750"/>
            <a:ext cx="21279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Ticket Booking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 Live Seat Availability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Management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✓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24/7 Customer Support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idx="1" type="subTitle"/>
          </p:nvPr>
        </p:nvSpPr>
        <p:spPr>
          <a:xfrm>
            <a:off x="311700" y="329300"/>
            <a:ext cx="31521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Users &amp; Key Features </a:t>
            </a:r>
            <a:endParaRPr sz="26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2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77" name="Google Shape;277;p42"/>
          <p:cNvGrpSpPr/>
          <p:nvPr/>
        </p:nvGrpSpPr>
        <p:grpSpPr>
          <a:xfrm>
            <a:off x="347775" y="1212750"/>
            <a:ext cx="8220100" cy="3429600"/>
            <a:chOff x="347775" y="1212750"/>
            <a:chExt cx="8220100" cy="3429600"/>
          </a:xfrm>
        </p:grpSpPr>
        <p:grpSp>
          <p:nvGrpSpPr>
            <p:cNvPr id="278" name="Google Shape;278;p42"/>
            <p:cNvGrpSpPr/>
            <p:nvPr/>
          </p:nvGrpSpPr>
          <p:grpSpPr>
            <a:xfrm>
              <a:off x="347775" y="1212750"/>
              <a:ext cx="7881177" cy="3429600"/>
              <a:chOff x="347775" y="1212750"/>
              <a:chExt cx="7881177" cy="3429600"/>
            </a:xfrm>
          </p:grpSpPr>
          <p:grpSp>
            <p:nvGrpSpPr>
              <p:cNvPr id="279" name="Google Shape;279;p42"/>
              <p:cNvGrpSpPr/>
              <p:nvPr/>
            </p:nvGrpSpPr>
            <p:grpSpPr>
              <a:xfrm>
                <a:off x="347775" y="1212750"/>
                <a:ext cx="7881177" cy="3429600"/>
                <a:chOff x="347775" y="1212750"/>
                <a:chExt cx="7881177" cy="3429600"/>
              </a:xfrm>
            </p:grpSpPr>
            <p:grpSp>
              <p:nvGrpSpPr>
                <p:cNvPr id="280" name="Google Shape;280;p42"/>
                <p:cNvGrpSpPr/>
                <p:nvPr/>
              </p:nvGrpSpPr>
              <p:grpSpPr>
                <a:xfrm>
                  <a:off x="934875" y="1212750"/>
                  <a:ext cx="7294077" cy="3429600"/>
                  <a:chOff x="39142" y="1136553"/>
                  <a:chExt cx="6919720" cy="3429600"/>
                </a:xfrm>
              </p:grpSpPr>
              <p:grpSp>
                <p:nvGrpSpPr>
                  <p:cNvPr id="281" name="Google Shape;281;p42"/>
                  <p:cNvGrpSpPr/>
                  <p:nvPr/>
                </p:nvGrpSpPr>
                <p:grpSpPr>
                  <a:xfrm>
                    <a:off x="39142" y="1136553"/>
                    <a:ext cx="6902933" cy="3429600"/>
                    <a:chOff x="39142" y="1136553"/>
                    <a:chExt cx="6902933" cy="3429600"/>
                  </a:xfrm>
                </p:grpSpPr>
                <p:grpSp>
                  <p:nvGrpSpPr>
                    <p:cNvPr id="282" name="Google Shape;282;p42"/>
                    <p:cNvGrpSpPr/>
                    <p:nvPr/>
                  </p:nvGrpSpPr>
                  <p:grpSpPr>
                    <a:xfrm>
                      <a:off x="39142" y="1136553"/>
                      <a:ext cx="6902933" cy="3429600"/>
                      <a:chOff x="39142" y="1136553"/>
                      <a:chExt cx="6902933" cy="3429600"/>
                    </a:xfrm>
                  </p:grpSpPr>
                  <p:grpSp>
                    <p:nvGrpSpPr>
                      <p:cNvPr id="283" name="Google Shape;283;p42"/>
                      <p:cNvGrpSpPr/>
                      <p:nvPr/>
                    </p:nvGrpSpPr>
                    <p:grpSpPr>
                      <a:xfrm>
                        <a:off x="161142" y="1136553"/>
                        <a:ext cx="6780933" cy="3429600"/>
                        <a:chOff x="192050" y="1094750"/>
                        <a:chExt cx="6780933" cy="3429600"/>
                      </a:xfrm>
                    </p:grpSpPr>
                    <p:sp>
                      <p:nvSpPr>
                        <p:cNvPr id="284" name="Google Shape;284;p42"/>
                        <p:cNvSpPr txBox="1"/>
                        <p:nvPr/>
                      </p:nvSpPr>
                      <p:spPr>
                        <a:xfrm>
                          <a:off x="192050" y="1326097"/>
                          <a:ext cx="844500" cy="15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b="1" lang="en" sz="130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Vendor</a:t>
                          </a:r>
                          <a:endParaRPr b="1" sz="13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85" name="Google Shape;285;p42"/>
                        <p:cNvSpPr txBox="1"/>
                        <p:nvPr/>
                      </p:nvSpPr>
                      <p:spPr>
                        <a:xfrm>
                          <a:off x="2806437" y="1210600"/>
                          <a:ext cx="1320900" cy="384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t" bIns="91425" lIns="91425" spcFirstLastPara="1" rIns="91425" wrap="square" tIns="91425">
                          <a:sp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b="1" lang="en" sz="130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E. Advertisement</a:t>
                          </a:r>
                          <a:endParaRPr b="1" sz="13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sp>
                      <p:nvSpPr>
                        <p:cNvPr id="286" name="Google Shape;286;p42"/>
                        <p:cNvSpPr txBox="1"/>
                        <p:nvPr/>
                      </p:nvSpPr>
                      <p:spPr>
                        <a:xfrm>
                          <a:off x="5862683" y="1210597"/>
                          <a:ext cx="1110300" cy="384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txBody>
                        <a:bodyPr anchorCtr="0" anchor="t" bIns="91425" lIns="91425" spcFirstLastPara="1" rIns="91425" wrap="square" tIns="91425">
                          <a:spAutoFit/>
                        </a:bodyPr>
                        <a:lstStyle/>
                        <a:p>
                          <a:pPr indent="0" lvl="0" marL="0" rtl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b="1" lang="en" sz="1300">
                              <a:solidFill>
                                <a:schemeClr val="dk1"/>
                              </a:solidFill>
                              <a:latin typeface="Calibri"/>
                              <a:ea typeface="Calibri"/>
                              <a:cs typeface="Calibri"/>
                              <a:sym typeface="Calibri"/>
                            </a:rPr>
                            <a:t>Super Admin</a:t>
                          </a:r>
                          <a:endParaRPr b="1" sz="130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endParaRPr>
                        </a:p>
                      </p:txBody>
                    </p:sp>
                    <p:cxnSp>
                      <p:nvCxnSpPr>
                        <p:cNvPr id="287" name="Google Shape;287;p42"/>
                        <p:cNvCxnSpPr/>
                        <p:nvPr/>
                      </p:nvCxnSpPr>
                      <p:spPr>
                        <a:xfrm flipH="1">
                          <a:off x="2052447" y="1094750"/>
                          <a:ext cx="8400" cy="3429600"/>
                        </a:xfrm>
                        <a:prstGeom prst="straightConnector1">
                          <a:avLst/>
                        </a:prstGeom>
                        <a:noFill/>
                        <a:ln cap="flat" cmpd="sng" w="9525">
                          <a:solidFill>
                            <a:schemeClr val="dk2"/>
                          </a:solidFill>
                          <a:prstDash val="solid"/>
                          <a:round/>
                          <a:headEnd len="med" w="med" type="none"/>
                          <a:tailEnd len="med" w="med" type="none"/>
                        </a:ln>
                      </p:spPr>
                    </p:cxnSp>
                    <p:cxnSp>
                      <p:nvCxnSpPr>
                        <p:cNvPr id="288" name="Google Shape;288;p42"/>
                        <p:cNvCxnSpPr/>
                        <p:nvPr/>
                      </p:nvCxnSpPr>
                      <p:spPr>
                        <a:xfrm>
                          <a:off x="4949320" y="1102550"/>
                          <a:ext cx="4200" cy="3414000"/>
                        </a:xfrm>
                        <a:prstGeom prst="straightConnector1">
                          <a:avLst/>
                        </a:prstGeom>
                        <a:noFill/>
                        <a:ln cap="flat" cmpd="sng" w="9525">
                          <a:solidFill>
                            <a:schemeClr val="dk2"/>
                          </a:solidFill>
                          <a:prstDash val="solid"/>
                          <a:round/>
                          <a:headEnd len="med" w="med" type="none"/>
                          <a:tailEnd len="med" w="med" type="none"/>
                        </a:ln>
                      </p:spPr>
                    </p:cxnSp>
                  </p:grpSp>
                  <p:pic>
                    <p:nvPicPr>
                      <p:cNvPr id="289" name="Google Shape;289;p42" title="vendor (2).png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465" l="0" r="0" t="465"/>
                      <a:stretch/>
                    </p:blipFill>
                    <p:spPr>
                      <a:xfrm>
                        <a:off x="39142" y="1667000"/>
                        <a:ext cx="1093012" cy="114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grpSp>
                <p:pic>
                  <p:nvPicPr>
                    <p:cNvPr id="290" name="Google Shape;290;p42" title="campaign.png"/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 b="396" l="0" r="0" t="396"/>
                    <a:stretch/>
                  </p:blipFill>
                  <p:spPr>
                    <a:xfrm>
                      <a:off x="2880461" y="1664950"/>
                      <a:ext cx="1093012" cy="1143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291" name="Google Shape;291;p42" title="administrator (3).png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396" l="0" r="0" t="396"/>
                  <a:stretch/>
                </p:blipFill>
                <p:spPr>
                  <a:xfrm>
                    <a:off x="5865850" y="1664950"/>
                    <a:ext cx="1093012" cy="1143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292" name="Google Shape;292;p42"/>
                <p:cNvSpPr txBox="1"/>
                <p:nvPr/>
              </p:nvSpPr>
              <p:spPr>
                <a:xfrm>
                  <a:off x="347775" y="2985750"/>
                  <a:ext cx="2229300" cy="1425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-304800" lvl="0" marL="45720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Char char="✓"/>
                  </a:pPr>
                  <a:r>
                    <a:rPr lang="en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Authentication</a:t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-304800" lvl="0" marL="45720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Char char="✓"/>
                  </a:pPr>
                  <a:r>
                    <a:rPr lang="en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Snack &amp; Drink Management</a:t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-304800" lvl="0" marL="45720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Char char="✓"/>
                  </a:pPr>
                  <a:r>
                    <a:rPr lang="en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Order Management</a:t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-304800" lvl="0" marL="45720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Char char="✓"/>
                  </a:pPr>
                  <a:r>
                    <a:rPr lang="en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Payout &amp; Earning Panel</a:t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-304800" lvl="0" marL="45720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Calibri"/>
                    <a:buChar char="✓"/>
                  </a:pPr>
                  <a:r>
                    <a:rPr lang="en" sz="12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24/7 Customer Support</a:t>
                  </a:r>
                  <a:endParaRPr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93" name="Google Shape;293;p42"/>
              <p:cNvSpPr txBox="1"/>
              <p:nvPr/>
            </p:nvSpPr>
            <p:spPr>
              <a:xfrm>
                <a:off x="3387600" y="2985750"/>
                <a:ext cx="2144400" cy="15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-3048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alibri"/>
                  <a:buChar char="✓"/>
                </a:pPr>
                <a:r>
                  <a:rPr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Authentication</a:t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3048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alibri"/>
                  <a:buChar char="✓"/>
                </a:pPr>
                <a:r>
                  <a:rPr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Campaign &amp; Budget Setup</a:t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3048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alibri"/>
                  <a:buChar char="✓"/>
                </a:pPr>
                <a:r>
                  <a:rPr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Creative Management</a:t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3048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alibri"/>
                  <a:buChar char="✓"/>
                </a:pPr>
                <a:r>
                  <a:rPr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Reporting &amp; Analytics</a:t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3048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alibri"/>
                  <a:buChar char="✓"/>
                </a:pPr>
                <a:r>
                  <a:rPr lang="en" sz="12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Key Metrics Dashboard</a:t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4" name="Google Shape;294;p42"/>
            <p:cNvSpPr txBox="1"/>
            <p:nvPr/>
          </p:nvSpPr>
          <p:spPr>
            <a:xfrm>
              <a:off x="6476275" y="2985750"/>
              <a:ext cx="2091600" cy="15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Authentication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Partner KYC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Fair Management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Dashboard Analytics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✓"/>
              </a:pPr>
              <a:r>
                <a:rPr lang="en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Commission &amp; Payout Management   </a:t>
              </a: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idx="1" type="subTitle"/>
          </p:nvPr>
        </p:nvSpPr>
        <p:spPr>
          <a:xfrm>
            <a:off x="311700" y="329300"/>
            <a:ext cx="76017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Tech &amp; Infrastructure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3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301" name="Google Shape;301;p43"/>
          <p:cNvGraphicFramePr/>
          <p:nvPr/>
        </p:nvGraphicFramePr>
        <p:xfrm>
          <a:off x="940100" y="91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{C6CBB9DB-4EFA-4BD3-9A0E-A24AAF2CF08D}</a:tableStyleId>
              </a:tblPr>
              <a:tblGrid>
                <a:gridCol w="2199750"/>
                <a:gridCol w="5064050"/>
              </a:tblGrid>
              <a:tr h="290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</a:t>
                      </a: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b="1" lang="en" sz="12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Department</a:t>
                      </a:r>
                      <a:endParaRPr b="1" sz="1200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1" lang="en" sz="12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Tools and Technology</a:t>
                      </a:r>
                      <a:endParaRPr b="1" sz="1200" u="sng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Tech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NodeJS, TypeScript, Apollo GraphQL, NextJS (for Web), React, AntDesign, React Native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7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Database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PostgreSQL, ElasticSearch, Redis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Maps, Cloud Provider &amp; Web Hosting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Map, 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AWS and Vercel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Email, SMS &amp; Phone Verification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AWS SES or Zoho Zepto, Msg91 SMS and Msg91 Verify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Social Login &amp; Analytics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Firebase and Google Analytics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Error Tracking and Crashlytics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Sentry and Firebase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Payment Gateway &amp; Push Notification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Stripe, Paypal, 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RazorPay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One Signal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8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Live Tracking (Yet to be finalized)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Integration IOT Platform (attached with vehicle) service API or 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React Native</a:t>
                      </a: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Plugin for GeoLocation Live Tracking (using driver)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Realtime Updates</a:t>
                      </a:r>
                      <a:endParaRPr b="1"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Pusher or EMQX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/>
        </p:nvSpPr>
        <p:spPr>
          <a:xfrm>
            <a:off x="270100" y="2150750"/>
            <a:ext cx="338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Governance &amp; Delivery Process</a:t>
            </a:r>
            <a:endParaRPr sz="26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4"/>
          <p:cNvSpPr txBox="1"/>
          <p:nvPr/>
        </p:nvSpPr>
        <p:spPr>
          <a:xfrm>
            <a:off x="5135575" y="2150749"/>
            <a:ext cx="3852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-3175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Weekly sprint updates, monthly reviews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Zoom/Google chat communication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3556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✔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Monthly milestone review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44"/>
          <p:cNvGrpSpPr/>
          <p:nvPr/>
        </p:nvGrpSpPr>
        <p:grpSpPr>
          <a:xfrm>
            <a:off x="4226765" y="609573"/>
            <a:ext cx="70139" cy="3872044"/>
            <a:chOff x="5580697" y="1447777"/>
            <a:chExt cx="82867" cy="3872044"/>
          </a:xfrm>
        </p:grpSpPr>
        <p:pic>
          <p:nvPicPr>
            <p:cNvPr id="309" name="Google Shape;309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80697" y="1447777"/>
              <a:ext cx="82867" cy="3872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44"/>
            <p:cNvSpPr/>
            <p:nvPr/>
          </p:nvSpPr>
          <p:spPr>
            <a:xfrm>
              <a:off x="5624575" y="1461769"/>
              <a:ext cx="0" cy="3808729"/>
            </a:xfrm>
            <a:custGeom>
              <a:rect b="b" l="l" r="r" t="t"/>
              <a:pathLst>
                <a:path extrusionOk="0" h="3808729" w="120000">
                  <a:moveTo>
                    <a:pt x="0" y="0"/>
                  </a:moveTo>
                  <a:lnTo>
                    <a:pt x="0" y="3808476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W_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